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</p:sldMasterIdLst>
  <p:notesMasterIdLst>
    <p:notesMasterId r:id="rId33"/>
  </p:notesMasterIdLst>
  <p:sldIdLst>
    <p:sldId id="627" r:id="rId2"/>
    <p:sldId id="659" r:id="rId3"/>
    <p:sldId id="628" r:id="rId4"/>
    <p:sldId id="642" r:id="rId5"/>
    <p:sldId id="641" r:id="rId6"/>
    <p:sldId id="658" r:id="rId7"/>
    <p:sldId id="647" r:id="rId8"/>
    <p:sldId id="643" r:id="rId9"/>
    <p:sldId id="651" r:id="rId10"/>
    <p:sldId id="644" r:id="rId11"/>
    <p:sldId id="645" r:id="rId12"/>
    <p:sldId id="630" r:id="rId13"/>
    <p:sldId id="631" r:id="rId14"/>
    <p:sldId id="629" r:id="rId15"/>
    <p:sldId id="654" r:id="rId16"/>
    <p:sldId id="635" r:id="rId17"/>
    <p:sldId id="636" r:id="rId18"/>
    <p:sldId id="649" r:id="rId19"/>
    <p:sldId id="650" r:id="rId20"/>
    <p:sldId id="640" r:id="rId21"/>
    <p:sldId id="648" r:id="rId22"/>
    <p:sldId id="638" r:id="rId23"/>
    <p:sldId id="639" r:id="rId24"/>
    <p:sldId id="634" r:id="rId25"/>
    <p:sldId id="632" r:id="rId26"/>
    <p:sldId id="656" r:id="rId27"/>
    <p:sldId id="653" r:id="rId28"/>
    <p:sldId id="657" r:id="rId29"/>
    <p:sldId id="655" r:id="rId30"/>
    <p:sldId id="637" r:id="rId31"/>
    <p:sldId id="633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00"/>
    <a:srgbClr val="FFFF00"/>
    <a:srgbClr val="CC33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9" autoAdjust="0"/>
    <p:restoredTop sz="76352" autoAdjust="0"/>
  </p:normalViewPr>
  <p:slideViewPr>
    <p:cSldViewPr>
      <p:cViewPr>
        <p:scale>
          <a:sx n="100" d="100"/>
          <a:sy n="100" d="100"/>
        </p:scale>
        <p:origin x="-2584" y="-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75" d="100"/>
          <a:sy n="75" d="100"/>
        </p:scale>
        <p:origin x="-1968" y="930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7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193925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4A347EA2-EAE1-46A0-BDC7-AD81248902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71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06539-0187-4FD1-ADC6-AB80648DDA5A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47EA2-EAE1-46A0-BDC7-AD812489020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6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47EA2-EAE1-46A0-BDC7-AD812489020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6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47EA2-EAE1-46A0-BDC7-AD812489020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42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47EA2-EAE1-46A0-BDC7-AD812489020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1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301D3-E6C7-4647-870E-6B075469AA89}" type="slidenum">
              <a:rPr lang="en-US" smtClean="0">
                <a:latin typeface="Arial" charset="0"/>
              </a:rPr>
              <a:pPr/>
              <a:t>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47EA2-EAE1-46A0-BDC7-AD81248902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1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47EA2-EAE1-46A0-BDC7-AD81248902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77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47EA2-EAE1-46A0-BDC7-AD81248902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6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47EA2-EAE1-46A0-BDC7-AD81248902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9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47EA2-EAE1-46A0-BDC7-AD81248902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71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47EA2-EAE1-46A0-BDC7-AD81248902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47EA2-EAE1-46A0-BDC7-AD812489020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9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457200" y="1676400"/>
            <a:ext cx="8229600" cy="152400"/>
          </a:xfrm>
          <a:prstGeom prst="rect">
            <a:avLst/>
          </a:prstGeom>
          <a:gradFill rotWithShape="0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457200" y="3505200"/>
            <a:ext cx="8229600" cy="152400"/>
          </a:xfrm>
          <a:prstGeom prst="rect">
            <a:avLst/>
          </a:prstGeom>
          <a:gradFill rotWithShape="0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solidFill>
                  <a:srgbClr val="FFCC00"/>
                </a:solidFill>
                <a:latin typeface="Garamond" pitchFamily="18" charset="0"/>
              </a:rPr>
              <a:t>USB</a:t>
            </a:r>
            <a:r>
              <a:rPr lang="en-US" sz="1600" baseline="0" dirty="0" smtClean="0">
                <a:solidFill>
                  <a:srgbClr val="FFCC00"/>
                </a:solidFill>
                <a:latin typeface="Garamond" pitchFamily="18" charset="0"/>
              </a:rPr>
              <a:t> Reloaded</a:t>
            </a:r>
            <a:endParaRPr lang="en-US" sz="1600" dirty="0">
              <a:solidFill>
                <a:srgbClr val="FFCC00"/>
              </a:solidFill>
              <a:latin typeface="Garamond" pitchFamily="18" charset="0"/>
            </a:endParaRP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gray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gray">
          <a:xfrm>
            <a:off x="457200" y="1676400"/>
            <a:ext cx="8229600" cy="152400"/>
          </a:xfrm>
          <a:prstGeom prst="rect">
            <a:avLst/>
          </a:prstGeom>
          <a:gradFill rotWithShape="0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gray">
          <a:xfrm>
            <a:off x="0" y="6324600"/>
            <a:ext cx="9144000" cy="5334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solidFill>
                  <a:srgbClr val="FFCC00"/>
                </a:solidFill>
                <a:latin typeface="Garamond" pitchFamily="18" charset="0"/>
              </a:rPr>
              <a:t>USB</a:t>
            </a:r>
            <a:r>
              <a:rPr lang="en-US" sz="1600" baseline="0" dirty="0" smtClean="0">
                <a:solidFill>
                  <a:srgbClr val="FFCC00"/>
                </a:solidFill>
                <a:latin typeface="Garamond" pitchFamily="18" charset="0"/>
              </a:rPr>
              <a:t> Reloaded</a:t>
            </a:r>
            <a:endParaRPr lang="en-US" sz="1600" dirty="0">
              <a:solidFill>
                <a:srgbClr val="FFCC00"/>
              </a:solidFill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133600"/>
            <a:ext cx="8686800" cy="1143000"/>
          </a:xfrm>
        </p:spPr>
        <p:txBody>
          <a:bodyPr/>
          <a:lstStyle/>
          <a:p>
            <a:r>
              <a:rPr lang="en-US" sz="4000" dirty="0" smtClean="0"/>
              <a:t>USB Reloaded:</a:t>
            </a:r>
            <a:br>
              <a:rPr lang="en-US" sz="4000" dirty="0" smtClean="0"/>
            </a:br>
            <a:r>
              <a:rPr lang="en-US" sz="4000" dirty="0" smtClean="0"/>
              <a:t>The Teensy Attack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0" y="4038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9759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ahoma" pitchFamily="34" charset="0"/>
              </a:rPr>
              <a:t>Eric Conrad</a:t>
            </a:r>
          </a:p>
          <a:p>
            <a:pPr algn="ctr"/>
            <a:r>
              <a:rPr lang="en-US" dirty="0" err="1" smtClean="0">
                <a:solidFill>
                  <a:schemeClr val="tx2"/>
                </a:solidFill>
                <a:latin typeface="Tahoma" pitchFamily="34" charset="0"/>
              </a:rPr>
              <a:t>eric@backshore.net</a:t>
            </a:r>
            <a:endParaRPr lang="en-US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</a:rPr>
              <a:t>http://</a:t>
            </a:r>
            <a:r>
              <a:rPr lang="en-US" sz="3600" dirty="0" err="1" smtClean="0">
                <a:solidFill>
                  <a:schemeClr val="tx2"/>
                </a:solidFill>
                <a:latin typeface="Tahoma" pitchFamily="34" charset="0"/>
              </a:rPr>
              <a:t>ericconrad.com</a:t>
            </a:r>
            <a:endParaRPr lang="en-US" sz="3600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9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</a:t>
            </a:r>
            <a:r>
              <a:rPr lang="en-US" dirty="0"/>
              <a:t>M</a:t>
            </a:r>
            <a:r>
              <a:rPr lang="en-US" dirty="0" smtClean="0"/>
              <a:t>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245" y="1981200"/>
            <a:ext cx="7772400" cy="4114800"/>
          </a:xfrm>
        </p:spPr>
        <p:txBody>
          <a:bodyPr/>
          <a:lstStyle/>
          <a:p>
            <a:r>
              <a:rPr lang="en-US" sz="3200" dirty="0"/>
              <a:t>T</a:t>
            </a:r>
            <a:r>
              <a:rPr lang="en-US" sz="3200" dirty="0" smtClean="0"/>
              <a:t>his still works: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Patching doesn't (currently) mitigate this risk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[1] How </a:t>
            </a:r>
            <a:r>
              <a:rPr lang="en-US" sz="1200" dirty="0"/>
              <a:t>Digital Detectives Deciphered </a:t>
            </a:r>
            <a:r>
              <a:rPr lang="en-US" sz="1200" dirty="0" err="1"/>
              <a:t>Stuxnet</a:t>
            </a:r>
            <a:r>
              <a:rPr lang="en-US" sz="1200" dirty="0"/>
              <a:t>, the Most Menacing Malware in </a:t>
            </a:r>
            <a:r>
              <a:rPr lang="en-US" sz="1200" dirty="0" smtClean="0"/>
              <a:t>History</a:t>
            </a:r>
            <a:r>
              <a:rPr lang="en-US" sz="1200" dirty="0"/>
              <a:t>, Kim </a:t>
            </a:r>
            <a:r>
              <a:rPr lang="en-US" sz="1200" dirty="0" err="1" smtClean="0"/>
              <a:t>Zetter</a:t>
            </a:r>
            <a:r>
              <a:rPr lang="en-US" sz="1200" dirty="0" smtClean="0"/>
              <a:t>, Wired Magazine, July 11 2011</a:t>
            </a:r>
            <a:endParaRPr lang="en-US" sz="1200" dirty="0"/>
          </a:p>
        </p:txBody>
      </p:sp>
      <p:pic>
        <p:nvPicPr>
          <p:cNvPr id="5" name="Picture 4" descr="Screen Shot 2012-03-19 at 1.1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20" y="2594155"/>
            <a:ext cx="7531905" cy="1808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309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Bad </a:t>
            </a:r>
            <a:r>
              <a:rPr lang="en-US" dirty="0"/>
              <a:t>C</a:t>
            </a:r>
            <a:r>
              <a:rPr lang="en-US" dirty="0" smtClean="0"/>
              <a:t>ould it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Q</a:t>
            </a:r>
            <a:r>
              <a:rPr lang="en-US" sz="3200" dirty="0" smtClean="0"/>
              <a:t>uestion: what is vulnerable?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nswer: any logged-in system that allows a HID to send keystrokes, without requiring any interaction beyond insertion</a:t>
            </a:r>
          </a:p>
          <a:p>
            <a:r>
              <a:rPr lang="en-US" sz="3200" dirty="0" smtClean="0"/>
              <a:t>Follow-up question: what OSs allow that by default?</a:t>
            </a:r>
          </a:p>
          <a:p>
            <a:pPr lvl="1"/>
            <a:r>
              <a:rPr lang="en-US" sz="2800" dirty="0" smtClean="0"/>
              <a:t>Let's find out!</a:t>
            </a:r>
          </a:p>
        </p:txBody>
      </p:sp>
      <p:pic>
        <p:nvPicPr>
          <p:cNvPr id="4" name="Picture 3" descr="USB Device Inst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90" y="4795110"/>
            <a:ext cx="3009586" cy="6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Let's Play…</a:t>
            </a:r>
            <a:br>
              <a:rPr lang="en-US" dirty="0" smtClean="0"/>
            </a:br>
            <a:r>
              <a:rPr lang="en-US" dirty="0" smtClean="0"/>
              <a:t>Will it PWN?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rules:</a:t>
            </a:r>
          </a:p>
          <a:p>
            <a:pPr lvl="1"/>
            <a:r>
              <a:rPr lang="en-US" sz="2400" dirty="0" smtClean="0"/>
              <a:t>The goal: display a harmless message on the target system by inserting a pre-programmed Teensy USB device</a:t>
            </a:r>
          </a:p>
          <a:p>
            <a:pPr lvl="1"/>
            <a:r>
              <a:rPr lang="en-US" sz="2400" dirty="0" smtClean="0"/>
              <a:t>Will also execute "</a:t>
            </a:r>
            <a:r>
              <a:rPr lang="en-US" sz="2400" dirty="0" err="1" smtClean="0"/>
              <a:t>uname</a:t>
            </a:r>
            <a:r>
              <a:rPr lang="en-US" sz="2400" dirty="0" smtClean="0"/>
              <a:t> –a" (or equivalent)</a:t>
            </a:r>
            <a:endParaRPr lang="en-US" sz="1800" dirty="0" smtClean="0"/>
          </a:p>
          <a:p>
            <a:pPr lvl="1"/>
            <a:r>
              <a:rPr lang="en-US" sz="2400" dirty="0" smtClean="0"/>
              <a:t>Attacker may insert the USB only: no other (human) system interaction is allowed</a:t>
            </a:r>
          </a:p>
          <a:p>
            <a:pPr lvl="1"/>
            <a:r>
              <a:rPr lang="en-US" sz="2400" dirty="0"/>
              <a:t>All target OSs </a:t>
            </a:r>
            <a:r>
              <a:rPr lang="en-US" sz="2400" dirty="0" smtClean="0"/>
              <a:t>are </a:t>
            </a:r>
            <a:r>
              <a:rPr lang="en-US" sz="2400" smtClean="0"/>
              <a:t>the most recent </a:t>
            </a:r>
            <a:r>
              <a:rPr lang="en-US" sz="2400" dirty="0" smtClean="0"/>
              <a:t>release, </a:t>
            </a:r>
            <a:r>
              <a:rPr lang="en-US" sz="2400" dirty="0"/>
              <a:t>with default settings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2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</a:t>
            </a:r>
            <a:r>
              <a:rPr lang="en-US" dirty="0" err="1" smtClean="0"/>
              <a:t>Beensii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658515" cy="4114800"/>
          </a:xfrm>
        </p:spPr>
        <p:txBody>
          <a:bodyPr/>
          <a:lstStyle/>
          <a:p>
            <a:r>
              <a:rPr lang="en-US" sz="3200" dirty="0" smtClean="0"/>
              <a:t>USB + Teensy + ASCII == </a:t>
            </a:r>
            <a:r>
              <a:rPr lang="en-US" sz="3200" dirty="0" err="1" smtClean="0"/>
              <a:t>Beensii</a:t>
            </a:r>
            <a:r>
              <a:rPr lang="en-US" sz="3200" dirty="0" smtClean="0"/>
              <a:t>, our mascot</a:t>
            </a:r>
          </a:p>
          <a:p>
            <a:r>
              <a:rPr lang="en-US" sz="3200" dirty="0" smtClean="0"/>
              <a:t>If </a:t>
            </a:r>
            <a:r>
              <a:rPr lang="en-US" sz="3200" dirty="0" err="1" smtClean="0"/>
              <a:t>Beensii</a:t>
            </a:r>
            <a:r>
              <a:rPr lang="en-US" sz="3200" dirty="0" smtClean="0"/>
              <a:t> displays, the system is </a:t>
            </a:r>
            <a:r>
              <a:rPr lang="en-US" sz="3200" dirty="0" err="1" smtClean="0"/>
              <a:t>PWNed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44315" y="1986995"/>
            <a:ext cx="44933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 +--------------+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||              ||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||              ||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||              ||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||              ||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||              ||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||              || 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||              ||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||              ||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||              ||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||              ||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||              ||        ______________________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||              ||       /                      \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||              ||      /   All your USB Ports   |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 +--------------+      /                         |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    |        |        /      Are belong to me    |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    |  o  o  |       |                           |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    |   __   |    ---\__________________________/                 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    +--------+ </a:t>
            </a:r>
          </a:p>
        </p:txBody>
      </p:sp>
    </p:spTree>
    <p:extLst>
      <p:ext uri="{BB962C8B-B14F-4D97-AF65-F5344CB8AC3E}">
        <p14:creationId xmlns:p14="http://schemas.microsoft.com/office/powerpoint/2010/main" val="321678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Ubuntu Linux Server 11.10: </a:t>
            </a:r>
            <a:br>
              <a:rPr lang="en-US" dirty="0" smtClean="0"/>
            </a:br>
            <a:r>
              <a:rPr lang="en-US" dirty="0" smtClean="0"/>
              <a:t>Will it PWN?</a:t>
            </a:r>
            <a:endParaRPr lang="en-US" dirty="0"/>
          </a:p>
        </p:txBody>
      </p:sp>
      <p:pic>
        <p:nvPicPr>
          <p:cNvPr id="4" name="Content Placeholder 3" descr="IMG_228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65" r="-21365"/>
          <a:stretch/>
        </p:blipFill>
        <p:spPr>
          <a:xfrm>
            <a:off x="701355" y="1911100"/>
            <a:ext cx="7772400" cy="4254500"/>
          </a:xfrm>
        </p:spPr>
      </p:pic>
    </p:spTree>
    <p:extLst>
      <p:ext uri="{BB962C8B-B14F-4D97-AF65-F5344CB8AC3E}">
        <p14:creationId xmlns:p14="http://schemas.microsoft.com/office/powerpoint/2010/main" val="265294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PWNs!</a:t>
            </a:r>
            <a:endParaRPr lang="en-US" dirty="0"/>
          </a:p>
        </p:txBody>
      </p:sp>
      <p:pic>
        <p:nvPicPr>
          <p:cNvPr id="4" name="Content Placeholder 3" descr="beensii ubuntu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" r="-2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185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FreeBSD 9.0:</a:t>
            </a:r>
            <a:br>
              <a:rPr lang="en-US" dirty="0" smtClean="0"/>
            </a:br>
            <a:r>
              <a:rPr lang="en-US" dirty="0" smtClean="0"/>
              <a:t>Will it PWN?</a:t>
            </a:r>
            <a:endParaRPr lang="en-US" dirty="0"/>
          </a:p>
        </p:txBody>
      </p:sp>
      <p:pic>
        <p:nvPicPr>
          <p:cNvPr id="6" name="Content Placeholder 5" descr="IMG_229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71" r="-51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647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PWNS!</a:t>
            </a:r>
            <a:endParaRPr lang="en-US" dirty="0"/>
          </a:p>
        </p:txBody>
      </p:sp>
      <p:pic>
        <p:nvPicPr>
          <p:cNvPr id="4" name="Content Placeholder 3" descr="Beensii FreeBS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" r="-2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51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Fedora Linux 16: </a:t>
            </a:r>
            <a:br>
              <a:rPr lang="en-US" dirty="0" smtClean="0"/>
            </a:br>
            <a:r>
              <a:rPr lang="en-US" dirty="0" smtClean="0"/>
              <a:t>Will it PWN?</a:t>
            </a:r>
            <a:endParaRPr lang="en-US" dirty="0"/>
          </a:p>
        </p:txBody>
      </p:sp>
      <p:pic>
        <p:nvPicPr>
          <p:cNvPr id="5" name="Content Placeholder 4" descr="DSCN076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33" r="-2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225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PWNs!</a:t>
            </a:r>
            <a:endParaRPr lang="en-US" dirty="0"/>
          </a:p>
        </p:txBody>
      </p:sp>
      <p:pic>
        <p:nvPicPr>
          <p:cNvPr id="4" name="Content Placeholder 3" descr="Beensii Fedor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65" r="-318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137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Q</a:t>
            </a:r>
            <a:r>
              <a:rPr lang="en-US" dirty="0" smtClean="0"/>
              <a:t>uick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This talk was presented The </a:t>
            </a:r>
            <a:r>
              <a:rPr lang="en-US" sz="2800" dirty="0"/>
              <a:t>SANS360: Top Security </a:t>
            </a:r>
            <a:r>
              <a:rPr lang="en-US" sz="2800" dirty="0" smtClean="0"/>
              <a:t>Takeaways</a:t>
            </a:r>
          </a:p>
          <a:p>
            <a:pPr lvl="1"/>
            <a:r>
              <a:rPr lang="en-US" sz="2400" dirty="0" smtClean="0"/>
              <a:t>10 speakers, each given 360 seconds</a:t>
            </a:r>
          </a:p>
          <a:p>
            <a:pPr lvl="1"/>
            <a:r>
              <a:rPr lang="en-US" sz="2400" dirty="0"/>
              <a:t>See: http://</a:t>
            </a:r>
            <a:r>
              <a:rPr lang="en-US" sz="2400" dirty="0" err="1"/>
              <a:t>www.sans.org</a:t>
            </a:r>
            <a:r>
              <a:rPr lang="en-US" sz="2400" dirty="0"/>
              <a:t>/sans-2012/</a:t>
            </a:r>
            <a:r>
              <a:rPr lang="en-US" sz="2400" dirty="0" err="1"/>
              <a:t>special.php</a:t>
            </a:r>
            <a:endParaRPr lang="en-US" sz="2400" dirty="0"/>
          </a:p>
          <a:p>
            <a:pPr lvl="1"/>
            <a:r>
              <a:rPr lang="en-US" sz="2400" dirty="0" smtClean="0"/>
              <a:t>So this slide deck is designed for speed</a:t>
            </a:r>
          </a:p>
          <a:p>
            <a:r>
              <a:rPr lang="en-US" sz="2800" dirty="0" smtClean="0"/>
              <a:t>Technical details (such as code) are omitted here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ee: http://</a:t>
            </a:r>
            <a:r>
              <a:rPr lang="en-US" sz="2400" dirty="0" err="1" smtClean="0"/>
              <a:t>ericconrad.com</a:t>
            </a:r>
            <a:r>
              <a:rPr lang="en-US" sz="2400" dirty="0" smtClean="0"/>
              <a:t> for more technical details about the Teensy attack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5469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7:</a:t>
            </a:r>
            <a:br>
              <a:rPr lang="en-US" dirty="0" smtClean="0"/>
            </a:br>
            <a:r>
              <a:rPr lang="en-US" dirty="0" smtClean="0"/>
              <a:t>Will it PWN?</a:t>
            </a:r>
            <a:endParaRPr lang="en-US" dirty="0"/>
          </a:p>
        </p:txBody>
      </p:sp>
      <p:pic>
        <p:nvPicPr>
          <p:cNvPr id="5" name="Content Placeholder 4" descr="IMG_232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21" r="-208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241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PWNs!</a:t>
            </a:r>
            <a:endParaRPr lang="en-US" dirty="0"/>
          </a:p>
        </p:txBody>
      </p:sp>
      <p:pic>
        <p:nvPicPr>
          <p:cNvPr id="4" name="Content Placeholder 3" descr="Screen Shot 2012-03-19 at 2.09.2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38" r="-93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87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OS X Lion:</a:t>
            </a:r>
            <a:br>
              <a:rPr lang="en-US" dirty="0" smtClean="0"/>
            </a:br>
            <a:r>
              <a:rPr lang="en-US" dirty="0" smtClean="0"/>
              <a:t>Will it PWN?</a:t>
            </a:r>
            <a:endParaRPr lang="en-US" dirty="0"/>
          </a:p>
        </p:txBody>
      </p:sp>
      <p:pic>
        <p:nvPicPr>
          <p:cNvPr id="4" name="Content Placeholder 3" descr="Teensy Appl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52" r="-39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028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PWNs!</a:t>
            </a:r>
            <a:endParaRPr lang="en-US" dirty="0"/>
          </a:p>
        </p:txBody>
      </p:sp>
      <p:pic>
        <p:nvPicPr>
          <p:cNvPr id="6" name="Content Placeholder 5" descr="Screen Shot 2012-03-18 at 3.59.1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86" r="-14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701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OpenBSD</a:t>
            </a:r>
            <a:r>
              <a:rPr lang="en-US" dirty="0" smtClean="0"/>
              <a:t> 5.0:</a:t>
            </a:r>
            <a:br>
              <a:rPr lang="en-US" dirty="0" smtClean="0"/>
            </a:br>
            <a:r>
              <a:rPr lang="en-US" dirty="0" smtClean="0"/>
              <a:t>Will it PWN?</a:t>
            </a:r>
            <a:endParaRPr lang="en-US" dirty="0"/>
          </a:p>
        </p:txBody>
      </p:sp>
      <p:pic>
        <p:nvPicPr>
          <p:cNvPr id="4" name="Content Placeholder 3" descr="IMG_23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21" r="-208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147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PWNs!!</a:t>
            </a:r>
            <a:endParaRPr lang="en-US" dirty="0"/>
          </a:p>
        </p:txBody>
      </p:sp>
      <p:pic>
        <p:nvPicPr>
          <p:cNvPr id="8" name="Content Placeholder 7" descr="Screen Shot 2012-03-18 at 2.39.41 P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6" r="-7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551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Options</a:t>
            </a:r>
            <a:endParaRPr lang="en-US" dirty="0"/>
          </a:p>
        </p:txBody>
      </p:sp>
      <p:pic>
        <p:nvPicPr>
          <p:cNvPr id="8" name="Content Placeholder 7" descr="IMAG017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6" r="-8656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 bwMode="auto">
          <a:xfrm>
            <a:off x="1612095" y="2214680"/>
            <a:ext cx="2428640" cy="174558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+mn-lt"/>
              </a:rPr>
              <a:t>Restricting </a:t>
            </a:r>
            <a:r>
              <a:rPr lang="en-US" sz="2000" b="0" dirty="0" smtClean="0">
                <a:latin typeface="+mn-lt"/>
              </a:rPr>
              <a:t>HIDs </a:t>
            </a:r>
            <a:r>
              <a:rPr lang="en-US" sz="2000" b="0" dirty="0">
                <a:latin typeface="+mn-lt"/>
              </a:rPr>
              <a:t>to known VIDs (Vendor IDs) and </a:t>
            </a:r>
            <a:br>
              <a:rPr lang="en-US" sz="2000" b="0" dirty="0">
                <a:latin typeface="+mn-lt"/>
              </a:rPr>
            </a:br>
            <a:r>
              <a:rPr lang="en-US" sz="2000" b="0" dirty="0">
                <a:latin typeface="+mn-lt"/>
              </a:rPr>
              <a:t>PIDs (Product IDs) is one option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245985" y="4415635"/>
            <a:ext cx="3491170" cy="1593795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b="0" dirty="0" smtClean="0">
                <a:latin typeface="Tahoma"/>
              </a:rPr>
              <a:t>Logitech MK 320 Wireless Keyboard</a:t>
            </a:r>
          </a:p>
          <a:p>
            <a:r>
              <a:rPr lang="en-US" b="0" dirty="0" smtClean="0">
                <a:latin typeface="Tahoma"/>
              </a:rPr>
              <a:t> </a:t>
            </a:r>
            <a:endParaRPr lang="en-US" b="0" dirty="0">
              <a:latin typeface="Tahoma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2671844" flipH="1">
            <a:off x="6179909" y="3367432"/>
            <a:ext cx="2208503" cy="1593795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b="0" dirty="0" smtClean="0">
                <a:latin typeface="Tahoma"/>
              </a:rPr>
              <a:t>VID: 046D</a:t>
            </a:r>
          </a:p>
          <a:p>
            <a:r>
              <a:rPr lang="en-US" b="0" dirty="0" smtClean="0">
                <a:latin typeface="Tahoma"/>
              </a:rPr>
              <a:t>PID:C52E</a:t>
            </a:r>
          </a:p>
          <a:p>
            <a:r>
              <a:rPr lang="en-US" b="0" dirty="0" smtClean="0">
                <a:latin typeface="Tahoma"/>
              </a:rPr>
              <a:t> </a:t>
            </a:r>
            <a:endParaRPr lang="en-US" b="0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429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Beensii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trikes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037990" cy="4114800"/>
          </a:xfrm>
        </p:spPr>
        <p:txBody>
          <a:bodyPr/>
          <a:lstStyle/>
          <a:p>
            <a:r>
              <a:rPr lang="en-US" sz="3200" dirty="0"/>
              <a:t>A</a:t>
            </a:r>
            <a:r>
              <a:rPr lang="en-US" sz="3200" dirty="0" smtClean="0"/>
              <a:t> Teensy can be programmed with any VID/PID</a:t>
            </a:r>
          </a:p>
          <a:p>
            <a:pPr lvl="1"/>
            <a:r>
              <a:rPr lang="en-US" sz="2800" dirty="0" smtClean="0"/>
              <a:t>If the VID/PID </a:t>
            </a:r>
            <a:r>
              <a:rPr lang="en-US" sz="2800" dirty="0" err="1" smtClean="0"/>
              <a:t>isn</a:t>
            </a:r>
            <a:r>
              <a:rPr lang="fr-FR" sz="2800" dirty="0" smtClean="0"/>
              <a:t>'</a:t>
            </a:r>
            <a:r>
              <a:rPr lang="en-US" sz="2800" dirty="0" smtClean="0"/>
              <a:t>t known, common VIDs/PIDs can be guessed</a:t>
            </a:r>
            <a:endParaRPr lang="en-US" sz="2800" dirty="0"/>
          </a:p>
        </p:txBody>
      </p:sp>
      <p:pic>
        <p:nvPicPr>
          <p:cNvPr id="4" name="Picture 3" descr="Screen Shot 2012-03-19 at 4.0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85" y="2062890"/>
            <a:ext cx="3934106" cy="419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8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Mitigation Options</a:t>
            </a:r>
            <a:endParaRPr lang="en-US" dirty="0"/>
          </a:p>
        </p:txBody>
      </p:sp>
      <p:pic>
        <p:nvPicPr>
          <p:cNvPr id="6" name="Content Placeholder 5" descr="USBDeview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1" r="-2181"/>
          <a:stretch>
            <a:fillRect/>
          </a:stretch>
        </p:blipFill>
        <p:spPr>
          <a:xfrm>
            <a:off x="1232620" y="1986995"/>
            <a:ext cx="7772400" cy="4114800"/>
          </a:xfrm>
        </p:spPr>
      </p:pic>
      <p:sp>
        <p:nvSpPr>
          <p:cNvPr id="7" name="Rectangle 6"/>
          <p:cNvSpPr/>
          <p:nvPr/>
        </p:nvSpPr>
        <p:spPr bwMode="auto">
          <a:xfrm>
            <a:off x="94195" y="4643320"/>
            <a:ext cx="2808115" cy="204916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 smtClean="0">
                <a:latin typeface="+mn-lt"/>
              </a:rPr>
              <a:t>Other values, such as the unique serial number, may be tracked or blocked. But these are often left blank by the vendor</a:t>
            </a:r>
            <a:endParaRPr lang="en-US" sz="2000" b="0" dirty="0"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3737155" y="2745945"/>
            <a:ext cx="3415276" cy="106253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b="0" dirty="0" smtClean="0">
                <a:latin typeface="Tahoma"/>
              </a:rPr>
              <a:t>Blank serial number</a:t>
            </a:r>
          </a:p>
          <a:p>
            <a:r>
              <a:rPr lang="en-US" b="0" dirty="0" smtClean="0">
                <a:latin typeface="Tahoma"/>
              </a:rPr>
              <a:t> </a:t>
            </a:r>
            <a:endParaRPr lang="en-US" b="0" dirty="0"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96505" y="5857640"/>
            <a:ext cx="6147495" cy="83484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 smtClean="0">
                <a:latin typeface="+mn-lt"/>
              </a:rPr>
              <a:t>Software: </a:t>
            </a:r>
            <a:r>
              <a:rPr lang="en-US" sz="2000" b="0" dirty="0" err="1" smtClean="0">
                <a:latin typeface="+mn-lt"/>
              </a:rPr>
              <a:t>USBDeview</a:t>
            </a:r>
            <a:r>
              <a:rPr lang="en-US" sz="2000" b="0" dirty="0" smtClean="0">
                <a:latin typeface="+mn-lt"/>
              </a:rPr>
              <a:t>, from </a:t>
            </a:r>
            <a:r>
              <a:rPr lang="en-US" sz="2000" b="0" dirty="0" err="1" smtClean="0">
                <a:latin typeface="+mn-lt"/>
              </a:rPr>
              <a:t>NirSoft</a:t>
            </a:r>
            <a:endParaRPr lang="en-US" sz="2000" b="0" dirty="0" smtClean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http</a:t>
            </a:r>
            <a:r>
              <a:rPr lang="en-US" sz="2000" b="0" dirty="0">
                <a:latin typeface="+mn-lt"/>
              </a:rPr>
              <a:t>://</a:t>
            </a:r>
            <a:r>
              <a:rPr lang="en-US" sz="2000" b="0" dirty="0" err="1">
                <a:latin typeface="+mn-lt"/>
              </a:rPr>
              <a:t>www.nirsoft.net</a:t>
            </a:r>
            <a:r>
              <a:rPr lang="en-US" sz="2000" b="0" dirty="0">
                <a:latin typeface="+mn-lt"/>
              </a:rPr>
              <a:t>/</a:t>
            </a:r>
            <a:r>
              <a:rPr lang="en-US" sz="2000" b="0" dirty="0" err="1">
                <a:latin typeface="+mn-lt"/>
              </a:rPr>
              <a:t>utils</a:t>
            </a:r>
            <a:r>
              <a:rPr lang="en-US" sz="2000" b="0" dirty="0">
                <a:latin typeface="+mn-lt"/>
              </a:rPr>
              <a:t>/</a:t>
            </a:r>
            <a:r>
              <a:rPr lang="en-US" sz="2000" b="0" dirty="0" err="1">
                <a:latin typeface="+mn-lt"/>
              </a:rPr>
              <a:t>usb_devices_view.html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51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Consider restricting the installation of HIDs</a:t>
            </a:r>
          </a:p>
          <a:p>
            <a:pPr lvl="1"/>
            <a:r>
              <a:rPr lang="en-US" sz="2000" dirty="0"/>
              <a:t>Microsoft TechNet Article "Prevent Installation of Removable Devices</a:t>
            </a:r>
            <a:r>
              <a:rPr lang="en-US" sz="2000" dirty="0" smtClean="0"/>
              <a:t>"</a:t>
            </a:r>
            <a:endParaRPr lang="en-US" sz="2400" dirty="0" smtClean="0"/>
          </a:p>
          <a:p>
            <a:r>
              <a:rPr lang="en-US" sz="2400" dirty="0" smtClean="0"/>
              <a:t>Adrian </a:t>
            </a:r>
            <a:r>
              <a:rPr lang="en-US" sz="2400" dirty="0"/>
              <a:t>Crenshaw's </a:t>
            </a:r>
            <a:r>
              <a:rPr lang="en-US" sz="2400" dirty="0" err="1"/>
              <a:t>Shmoocon</a:t>
            </a:r>
            <a:r>
              <a:rPr lang="en-US" sz="2400" dirty="0"/>
              <a:t> talk </a:t>
            </a:r>
            <a:r>
              <a:rPr lang="en-US" sz="2400" i="1" dirty="0"/>
              <a:t>Plug and Prey: Malicious USB Devices </a:t>
            </a:r>
            <a:r>
              <a:rPr lang="en-US" sz="2400" dirty="0"/>
              <a:t>has more mitigation </a:t>
            </a:r>
            <a:r>
              <a:rPr lang="en-US" sz="2400" dirty="0" smtClean="0"/>
              <a:t>recommendations</a:t>
            </a:r>
          </a:p>
          <a:p>
            <a:r>
              <a:rPr lang="en-US" sz="2400" dirty="0" smtClean="0"/>
              <a:t>Links to both (and a copy of this presentation) at http://</a:t>
            </a:r>
            <a:r>
              <a:rPr lang="en-US" sz="2400" dirty="0" err="1" smtClean="0"/>
              <a:t>ericconrad.com</a:t>
            </a:r>
            <a:endParaRPr lang="en-US" sz="2400" dirty="0" smtClean="0"/>
          </a:p>
          <a:p>
            <a:r>
              <a:rPr lang="en-US" sz="2400" dirty="0" smtClean="0"/>
              <a:t>In secure environments, use only HIDs that include values such as unique serial number, and lock systems down to each specific HID</a:t>
            </a:r>
          </a:p>
        </p:txBody>
      </p:sp>
    </p:spTree>
    <p:extLst>
      <p:ext uri="{BB962C8B-B14F-4D97-AF65-F5344CB8AC3E}">
        <p14:creationId xmlns:p14="http://schemas.microsoft.com/office/powerpoint/2010/main" val="330084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It's </a:t>
            </a:r>
            <a:r>
              <a:rPr lang="en-US" dirty="0" err="1"/>
              <a:t>B</a:t>
            </a:r>
            <a:r>
              <a:rPr lang="en-US" dirty="0" err="1" smtClean="0"/>
              <a:t>aaaaack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 mitigated the USB attack vector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Right?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Malware launched via </a:t>
            </a:r>
            <a:r>
              <a:rPr lang="en-US" dirty="0" err="1" smtClean="0"/>
              <a:t>autorun.inf</a:t>
            </a:r>
            <a:r>
              <a:rPr lang="en-US" dirty="0" smtClean="0"/>
              <a:t> on USB flash media is </a:t>
            </a:r>
            <a:r>
              <a:rPr lang="en-US" dirty="0"/>
              <a:t>mitigated by KB 971029, </a:t>
            </a:r>
            <a:r>
              <a:rPr lang="en-US" dirty="0" smtClean="0"/>
              <a:t>967715, etc.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" name="Picture 1" descr="Screen Shot 2012-03-17 at 4.41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0" y="4795110"/>
            <a:ext cx="7513605" cy="14668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1611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+--------------</a:t>
            </a:r>
            <a:r>
              <a:rPr lang="en-US" sz="1200" b="1" dirty="0" smtClean="0">
                <a:latin typeface="Courier New"/>
                <a:cs typeface="Courier New"/>
              </a:rPr>
              <a:t>+          _____________________________________________________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/                                                     \ 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 New"/>
                <a:cs typeface="Courier New"/>
              </a:rPr>
              <a:t>|</a:t>
            </a:r>
            <a:r>
              <a:rPr lang="en-US" sz="1200" b="1" dirty="0">
                <a:latin typeface="Courier New"/>
                <a:cs typeface="Courier New"/>
              </a:rPr>
              <a:t>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| I'd like to thank the following folks for making me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| possible:                                            |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 New"/>
                <a:cs typeface="Courier New"/>
              </a:rPr>
              <a:t>|</a:t>
            </a:r>
            <a:r>
              <a:rPr lang="en-US" sz="1200" b="1" dirty="0">
                <a:latin typeface="Courier New"/>
                <a:cs typeface="Courier New"/>
              </a:rPr>
              <a:t>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|                                               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|   qnix@0×80.org (http://0x80org),             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|| </a:t>
            </a:r>
            <a:r>
              <a:rPr lang="en-US" sz="1200" b="1" dirty="0" smtClean="0">
                <a:latin typeface="Courier New"/>
                <a:cs typeface="Courier New"/>
              </a:rPr>
              <a:t>       </a:t>
            </a:r>
            <a:r>
              <a:rPr lang="en-US" sz="1200" b="1" dirty="0">
                <a:latin typeface="Courier New"/>
                <a:cs typeface="Courier New"/>
              </a:rPr>
              <a:t>| </a:t>
            </a:r>
            <a:r>
              <a:rPr lang="en-US" sz="1200" b="1" dirty="0" smtClean="0">
                <a:latin typeface="Courier New"/>
                <a:cs typeface="Courier New"/>
              </a:rPr>
              <a:t>                                                     | 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|   jr5009</a:t>
            </a:r>
            <a:r>
              <a:rPr lang="en-US" sz="1200" b="1" dirty="0">
                <a:latin typeface="Courier New"/>
                <a:cs typeface="Courier New"/>
              </a:rPr>
              <a:t>@gmail.com (http://dabermania.blogspot.com</a:t>
            </a:r>
            <a:r>
              <a:rPr lang="en-US" sz="1200" b="1" dirty="0" smtClean="0">
                <a:latin typeface="Courier New"/>
                <a:cs typeface="Courier New"/>
              </a:rPr>
              <a:t>),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urier New"/>
                <a:cs typeface="Courier New"/>
              </a:rPr>
              <a:t>|</a:t>
            </a:r>
            <a:r>
              <a:rPr lang="en-US" sz="1200" b="1" dirty="0">
                <a:latin typeface="Courier New"/>
                <a:cs typeface="Courier New"/>
              </a:rPr>
              <a:t>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|                                                      |     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|   Paul </a:t>
            </a:r>
            <a:r>
              <a:rPr lang="en-US" sz="1200" b="1" dirty="0">
                <a:latin typeface="Courier New"/>
                <a:cs typeface="Courier New"/>
              </a:rPr>
              <a:t>and Robin at http://</a:t>
            </a:r>
            <a:r>
              <a:rPr lang="en-US" sz="1200" b="1" dirty="0" err="1" smtClean="0">
                <a:latin typeface="Courier New"/>
                <a:cs typeface="Courier New"/>
              </a:rPr>
              <a:t>www.pjrc.com</a:t>
            </a:r>
            <a:r>
              <a:rPr lang="en-US" sz="1200" b="1" dirty="0" smtClean="0">
                <a:latin typeface="Courier New"/>
                <a:cs typeface="Courier New"/>
              </a:rPr>
              <a:t>              | 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|                                               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||        </a:t>
            </a:r>
            <a:r>
              <a:rPr lang="en-US" sz="1200" b="1" dirty="0" smtClean="0">
                <a:latin typeface="Courier New"/>
                <a:cs typeface="Courier New"/>
              </a:rPr>
              <a:t>|   </a:t>
            </a:r>
            <a:r>
              <a:rPr lang="en-US" sz="1200" b="1" dirty="0" err="1" smtClean="0">
                <a:latin typeface="Courier New"/>
                <a:cs typeface="Courier New"/>
              </a:rPr>
              <a:t>Astrobaby</a:t>
            </a:r>
            <a:r>
              <a:rPr lang="en-US" sz="1200" b="1" dirty="0" smtClean="0">
                <a:latin typeface="Courier New"/>
                <a:cs typeface="Courier New"/>
              </a:rPr>
              <a:t>: http</a:t>
            </a:r>
            <a:r>
              <a:rPr lang="en-US" sz="1200" b="1" dirty="0">
                <a:latin typeface="Courier New"/>
                <a:cs typeface="Courier New"/>
              </a:rPr>
              <a:t>://astr0baby.wordpress.com</a:t>
            </a:r>
            <a:r>
              <a:rPr lang="en-US" sz="1200" b="1" dirty="0" smtClean="0">
                <a:latin typeface="Courier New"/>
                <a:cs typeface="Courier New"/>
              </a:rPr>
              <a:t>/         |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 New"/>
                <a:cs typeface="Courier New"/>
              </a:rPr>
              <a:t>|</a:t>
            </a:r>
            <a:r>
              <a:rPr lang="en-US" sz="1200" b="1" dirty="0">
                <a:latin typeface="Courier New"/>
                <a:cs typeface="Courier New"/>
              </a:rPr>
              <a:t>|              || </a:t>
            </a:r>
            <a:r>
              <a:rPr lang="en-US" sz="1200" b="1" dirty="0" smtClean="0">
                <a:latin typeface="Courier New"/>
                <a:cs typeface="Courier New"/>
              </a:rPr>
              <a:t>       |                                               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|| </a:t>
            </a:r>
            <a:r>
              <a:rPr lang="en-US" sz="1200" b="1" dirty="0" smtClean="0">
                <a:latin typeface="Courier New"/>
                <a:cs typeface="Courier New"/>
              </a:rPr>
              <a:t>       |   Adrian Crenshaw: </a:t>
            </a:r>
            <a:r>
              <a:rPr lang="en-US" sz="1200" b="1" dirty="0">
                <a:latin typeface="Courier New"/>
                <a:cs typeface="Courier New"/>
              </a:rPr>
              <a:t>http://www.irongeek.com</a:t>
            </a:r>
            <a:r>
              <a:rPr lang="en-US" sz="1200" b="1" dirty="0" smtClean="0">
                <a:latin typeface="Courier New"/>
                <a:cs typeface="Courier New"/>
              </a:rPr>
              <a:t>/          | 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+--------------</a:t>
            </a:r>
            <a:r>
              <a:rPr lang="en-US" sz="1200" b="1" dirty="0" smtClean="0">
                <a:latin typeface="Courier New"/>
                <a:cs typeface="Courier New"/>
              </a:rPr>
              <a:t>+         |                                               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|        </a:t>
            </a:r>
            <a:r>
              <a:rPr lang="en-US" sz="1200" b="1" dirty="0" smtClean="0">
                <a:latin typeface="Courier New"/>
                <a:cs typeface="Courier New"/>
              </a:rPr>
              <a:t>|            |   And Emma Conrad, for the photography and nifty     |  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|  o  o  | </a:t>
            </a:r>
            <a:r>
              <a:rPr lang="en-US" sz="1200" b="1" dirty="0" smtClean="0">
                <a:latin typeface="Courier New"/>
                <a:cs typeface="Courier New"/>
              </a:rPr>
              <a:t>           |   red hat she made for Tux                    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|   __   |    --</a:t>
            </a:r>
            <a:r>
              <a:rPr lang="en-US" sz="1200" b="1" dirty="0" smtClean="0">
                <a:latin typeface="Courier New"/>
                <a:cs typeface="Courier New"/>
              </a:rPr>
              <a:t>------\_____________________________________________________/                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+--------+ </a:t>
            </a:r>
          </a:p>
          <a:p>
            <a:endParaRPr lang="en-US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8610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+--------------+</a:t>
            </a: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||</a:t>
            </a: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 ________________________________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/                                \ 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| Go to http://</a:t>
            </a:r>
            <a:r>
              <a:rPr lang="en-US" sz="1200" b="1" dirty="0" err="1" smtClean="0">
                <a:latin typeface="Courier New"/>
                <a:cs typeface="Courier New"/>
              </a:rPr>
              <a:t>ericconrad.com</a:t>
            </a:r>
            <a:r>
              <a:rPr lang="en-US" sz="1200" b="1" dirty="0" smtClean="0">
                <a:latin typeface="Courier New"/>
                <a:cs typeface="Courier New"/>
              </a:rPr>
              <a:t> to  \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|| </a:t>
            </a:r>
            <a:r>
              <a:rPr lang="en-US" sz="1200" b="1" dirty="0" smtClean="0">
                <a:latin typeface="Courier New"/>
                <a:cs typeface="Courier New"/>
              </a:rPr>
              <a:t>       |                                  \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| download a copy of this    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urier New"/>
                <a:cs typeface="Courier New"/>
              </a:rPr>
              <a:t>|</a:t>
            </a:r>
            <a:r>
              <a:rPr lang="en-US" sz="1200" b="1" dirty="0">
                <a:latin typeface="Courier New"/>
                <a:cs typeface="Courier New"/>
              </a:rPr>
              <a:t>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|                            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| presentation, get more info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</a:t>
            </a:r>
            <a:r>
              <a:rPr lang="en-US" sz="1200" b="1" dirty="0" smtClean="0">
                <a:latin typeface="Courier New"/>
                <a:cs typeface="Courier New"/>
              </a:rPr>
              <a:t>|        |                            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||  </a:t>
            </a:r>
            <a:r>
              <a:rPr lang="en-US" sz="1200" b="1" dirty="0" smtClean="0">
                <a:latin typeface="Courier New"/>
                <a:cs typeface="Courier New"/>
              </a:rPr>
              <a:t>      </a:t>
            </a:r>
            <a:r>
              <a:rPr lang="en-US" sz="1200" b="1" dirty="0">
                <a:latin typeface="Courier New"/>
                <a:cs typeface="Courier New"/>
              </a:rPr>
              <a:t>|</a:t>
            </a:r>
            <a:r>
              <a:rPr lang="en-US" sz="1200" b="1" dirty="0" smtClean="0">
                <a:latin typeface="Courier New"/>
                <a:cs typeface="Courier New"/>
              </a:rPr>
              <a:t> on mitigation options, and        |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 New"/>
                <a:cs typeface="Courier New"/>
              </a:rPr>
              <a:t>|</a:t>
            </a:r>
            <a:r>
              <a:rPr lang="en-US" sz="1200" b="1" dirty="0">
                <a:latin typeface="Courier New"/>
                <a:cs typeface="Courier New"/>
              </a:rPr>
              <a:t>|              || </a:t>
            </a:r>
            <a:r>
              <a:rPr lang="en-US" sz="1200" b="1" dirty="0" smtClean="0">
                <a:latin typeface="Courier New"/>
                <a:cs typeface="Courier New"/>
              </a:rPr>
              <a:t>       |                            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||              || </a:t>
            </a:r>
            <a:r>
              <a:rPr lang="en-US" sz="1200" b="1" dirty="0" smtClean="0">
                <a:latin typeface="Courier New"/>
                <a:cs typeface="Courier New"/>
              </a:rPr>
              <a:t>     </a:t>
            </a:r>
            <a:r>
              <a:rPr lang="en-US" sz="1200" b="1" dirty="0">
                <a:latin typeface="Courier New"/>
                <a:cs typeface="Courier New"/>
              </a:rPr>
              <a:t> </a:t>
            </a:r>
            <a:r>
              <a:rPr lang="en-US" sz="1200" b="1" dirty="0" smtClean="0">
                <a:latin typeface="Courier New"/>
                <a:cs typeface="Courier New"/>
              </a:rPr>
              <a:t> | download the code used     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+--------------</a:t>
            </a:r>
            <a:r>
              <a:rPr lang="en-US" sz="1200" b="1" dirty="0" smtClean="0">
                <a:latin typeface="Courier New"/>
                <a:cs typeface="Courier New"/>
              </a:rPr>
              <a:t>+         |                            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|        </a:t>
            </a:r>
            <a:r>
              <a:rPr lang="en-US" sz="1200" b="1" dirty="0" smtClean="0">
                <a:latin typeface="Courier New"/>
                <a:cs typeface="Courier New"/>
              </a:rPr>
              <a:t>|            | in this presentation.             |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|  o  o  | </a:t>
            </a:r>
            <a:r>
              <a:rPr lang="en-US" sz="1200" b="1" dirty="0" smtClean="0">
                <a:latin typeface="Courier New"/>
                <a:cs typeface="Courier New"/>
              </a:rPr>
              <a:t>          /\__________________________________/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|   __   |    --</a:t>
            </a:r>
            <a:r>
              <a:rPr lang="en-US" sz="1200" b="1" dirty="0" smtClean="0">
                <a:latin typeface="Courier New"/>
                <a:cs typeface="Courier New"/>
              </a:rPr>
              <a:t>-----                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    +--------+ </a:t>
            </a:r>
          </a:p>
          <a:p>
            <a:endParaRPr lang="en-US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3263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There's More </a:t>
            </a:r>
            <a:r>
              <a:rPr lang="en-US" dirty="0"/>
              <a:t>T</a:t>
            </a:r>
            <a:r>
              <a:rPr lang="en-US" dirty="0" smtClean="0"/>
              <a:t>han </a:t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W</a:t>
            </a:r>
            <a:r>
              <a:rPr lang="en-US" dirty="0" smtClean="0"/>
              <a:t>ay to Do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USB Flash media is just one of many USB technologies</a:t>
            </a:r>
          </a:p>
          <a:p>
            <a:r>
              <a:rPr lang="en-US" dirty="0" smtClean="0"/>
              <a:t>Another is USB Human Interface Device (HID)</a:t>
            </a:r>
          </a:p>
          <a:p>
            <a:pPr lvl="1"/>
            <a:r>
              <a:rPr lang="en-US" dirty="0" smtClean="0"/>
              <a:t>AKA a USB Keyboard/Mouse</a:t>
            </a:r>
          </a:p>
          <a:p>
            <a:pPr lvl="1"/>
            <a:r>
              <a:rPr lang="en-US" dirty="0" smtClean="0"/>
              <a:t>These can be programmed to deliver keystrokes and mouse 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0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N077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1470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Which?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245985" y="3125420"/>
            <a:ext cx="2248905" cy="183926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b="0" dirty="0" smtClean="0">
                <a:latin typeface="Tahoma"/>
              </a:rPr>
              <a:t>This is a disk</a:t>
            </a:r>
            <a:endParaRPr lang="en-US" b="0" dirty="0">
              <a:latin typeface="Tahoma"/>
            </a:endParaRPr>
          </a:p>
        </p:txBody>
      </p:sp>
      <p:sp>
        <p:nvSpPr>
          <p:cNvPr id="6" name="Right Arrow 5"/>
          <p:cNvSpPr/>
          <p:nvPr/>
        </p:nvSpPr>
        <p:spPr bwMode="auto">
          <a:xfrm flipH="1">
            <a:off x="6621165" y="3049525"/>
            <a:ext cx="2200955" cy="183926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b="0" dirty="0" smtClean="0">
                <a:latin typeface="Tahoma"/>
              </a:rPr>
              <a:t>This is a keyboard</a:t>
            </a:r>
            <a:endParaRPr lang="en-US" b="0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3385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Teensy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01355" y="4871005"/>
            <a:ext cx="6299285" cy="136611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dirty="0">
                <a:latin typeface="+mn-lt"/>
              </a:rPr>
              <a:t>"The Teensy is a complete USB-based microcontroller development system, in a very small footprint, capable of implementing many types of projects</a:t>
            </a:r>
            <a:r>
              <a:rPr lang="en-US" sz="1800" b="0" dirty="0" smtClean="0">
                <a:latin typeface="+mn-lt"/>
              </a:rPr>
              <a:t>." </a:t>
            </a:r>
          </a:p>
          <a:p>
            <a:r>
              <a:rPr lang="en-US" sz="1800" b="0" dirty="0" smtClean="0">
                <a:latin typeface="+mn-lt"/>
              </a:rPr>
              <a:t>Source: http</a:t>
            </a:r>
            <a:r>
              <a:rPr lang="en-US" sz="1800" b="0" dirty="0">
                <a:latin typeface="+mn-lt"/>
              </a:rPr>
              <a:t>://www.pjrc.com/</a:t>
            </a:r>
            <a:r>
              <a:rPr lang="en-US" sz="1800" b="0" dirty="0" smtClean="0">
                <a:latin typeface="+mn-lt"/>
              </a:rPr>
              <a:t>teensy</a:t>
            </a:r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</p:txBody>
      </p:sp>
      <p:pic>
        <p:nvPicPr>
          <p:cNvPr id="9" name="Content Placeholder 8" descr="DSCN0771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362" b="-31362"/>
          <a:stretch>
            <a:fillRect/>
          </a:stretch>
        </p:blipFill>
        <p:spPr>
          <a:xfrm>
            <a:off x="701355" y="1152150"/>
            <a:ext cx="7772400" cy="4114800"/>
          </a:xfrm>
        </p:spPr>
      </p:pic>
      <p:sp>
        <p:nvSpPr>
          <p:cNvPr id="7" name="Right Arrow 6"/>
          <p:cNvSpPr/>
          <p:nvPr/>
        </p:nvSpPr>
        <p:spPr bwMode="auto">
          <a:xfrm rot="1533167" flipH="1">
            <a:off x="6663549" y="3586047"/>
            <a:ext cx="2200955" cy="183926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b="0" dirty="0" smtClean="0">
                <a:latin typeface="Tahoma"/>
              </a:rPr>
              <a:t>This is a keyboard</a:t>
            </a:r>
            <a:endParaRPr lang="en-US" b="0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510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M</a:t>
            </a:r>
            <a:r>
              <a:rPr lang="en-US" dirty="0" smtClean="0"/>
              <a:t>uch Data </a:t>
            </a:r>
            <a:br>
              <a:rPr lang="en-US" dirty="0" smtClean="0"/>
            </a:br>
            <a:r>
              <a:rPr lang="en-US" dirty="0" smtClean="0"/>
              <a:t>Can a Teensy Store?</a:t>
            </a:r>
            <a:endParaRPr lang="en-US" dirty="0"/>
          </a:p>
        </p:txBody>
      </p:sp>
      <p:pic>
        <p:nvPicPr>
          <p:cNvPr id="6" name="Content Placeholder 5" descr="IMAG015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05" r="-20505"/>
          <a:stretch>
            <a:fillRect/>
          </a:stretch>
        </p:blipFill>
        <p:spPr/>
      </p:pic>
      <p:sp>
        <p:nvSpPr>
          <p:cNvPr id="7" name="Right Arrow 6"/>
          <p:cNvSpPr/>
          <p:nvPr/>
        </p:nvSpPr>
        <p:spPr bwMode="auto">
          <a:xfrm>
            <a:off x="473669" y="1986995"/>
            <a:ext cx="4326015" cy="1138425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b="0" dirty="0" smtClean="0">
                <a:latin typeface="Tahoma"/>
              </a:rPr>
              <a:t>Teensy 2.0: 2560 bytes</a:t>
            </a:r>
          </a:p>
          <a:p>
            <a:r>
              <a:rPr lang="en-US" b="0" dirty="0" smtClean="0">
                <a:latin typeface="Tahoma"/>
              </a:rPr>
              <a:t> </a:t>
            </a:r>
            <a:endParaRPr lang="en-US" b="0" dirty="0">
              <a:latin typeface="Tahoma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73670" y="3353105"/>
            <a:ext cx="4401910" cy="1138425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b="0" dirty="0" smtClean="0">
                <a:latin typeface="Tahoma"/>
              </a:rPr>
              <a:t>Teensy++ 2.0: 8192 bytes</a:t>
            </a:r>
          </a:p>
          <a:p>
            <a:r>
              <a:rPr lang="en-US" b="0" dirty="0" smtClean="0">
                <a:latin typeface="Tahoma"/>
              </a:rPr>
              <a:t> </a:t>
            </a:r>
            <a:endParaRPr lang="en-US" b="0" dirty="0">
              <a:latin typeface="Tahoma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49565" y="4567425"/>
            <a:ext cx="4401910" cy="182148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b="0" dirty="0" smtClean="0">
                <a:latin typeface="Tahoma"/>
              </a:rPr>
              <a:t>Teensy++ 2.0: 8192 bytes + 2 gigs SD storage</a:t>
            </a:r>
          </a:p>
          <a:p>
            <a:r>
              <a:rPr lang="en-US" b="0" dirty="0" smtClean="0">
                <a:latin typeface="Tahoma"/>
              </a:rPr>
              <a:t> </a:t>
            </a:r>
            <a:endParaRPr lang="en-US" b="0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5125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vs. Keyboard</a:t>
            </a:r>
            <a:endParaRPr lang="en-US" dirty="0"/>
          </a:p>
        </p:txBody>
      </p:sp>
      <p:pic>
        <p:nvPicPr>
          <p:cNvPr id="10" name="Content Placeholder 9" descr="Keyboard vs keyboard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8" b="5738"/>
          <a:stretch>
            <a:fillRect/>
          </a:stretch>
        </p:blipFill>
        <p:spPr/>
      </p:pic>
      <p:sp>
        <p:nvSpPr>
          <p:cNvPr id="11" name="Right Arrow 10"/>
          <p:cNvSpPr/>
          <p:nvPr/>
        </p:nvSpPr>
        <p:spPr bwMode="auto">
          <a:xfrm>
            <a:off x="170090" y="2366470"/>
            <a:ext cx="2248905" cy="183926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b="0" dirty="0" smtClean="0">
                <a:latin typeface="Tahoma"/>
              </a:rPr>
              <a:t>This is USB a keyboard</a:t>
            </a:r>
            <a:endParaRPr lang="en-US" b="0" dirty="0">
              <a:latin typeface="Tahoma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4571998" y="4719215"/>
            <a:ext cx="2808116" cy="183926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b="0" dirty="0" smtClean="0">
                <a:latin typeface="Tahoma"/>
              </a:rPr>
              <a:t>This is also a USB keyboard</a:t>
            </a:r>
            <a:endParaRPr lang="en-US" b="0" dirty="0"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1355" y="5174585"/>
            <a:ext cx="2200955" cy="9107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+mn-lt"/>
              </a:rPr>
              <a:t>Both can send keystrokes</a:t>
            </a:r>
            <a:endParaRPr lang="en-US" b="0" dirty="0">
              <a:latin typeface="+mn-lt"/>
            </a:endParaRPr>
          </a:p>
          <a:p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788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c</a:t>
            </a:r>
            <a:r>
              <a:rPr lang="en-US" dirty="0" smtClean="0"/>
              <a:t>an you do </a:t>
            </a:r>
            <a:br>
              <a:rPr lang="en-US" dirty="0" smtClean="0"/>
            </a:br>
            <a:r>
              <a:rPr lang="en-US" dirty="0" smtClean="0"/>
              <a:t>With Keystrokes?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Run any command the logged in user can execute</a:t>
            </a:r>
          </a:p>
          <a:p>
            <a:pPr lvl="1"/>
            <a:r>
              <a:rPr lang="en-US" sz="2400" dirty="0" smtClean="0"/>
              <a:t>Disable the firewall and enable services</a:t>
            </a:r>
          </a:p>
          <a:p>
            <a:pPr lvl="1"/>
            <a:r>
              <a:rPr lang="en-US" sz="2400" dirty="0" smtClean="0"/>
              <a:t>Surf to a website, download a malicious payload and execute it</a:t>
            </a:r>
          </a:p>
          <a:p>
            <a:r>
              <a:rPr lang="en-US" sz="2800" dirty="0" smtClean="0"/>
              <a:t>Type an encoded Metasploit payload into a file, convert to exe and execute it</a:t>
            </a:r>
          </a:p>
          <a:p>
            <a:pPr lvl="1"/>
            <a:r>
              <a:rPr lang="en-US" sz="2400" dirty="0" smtClean="0"/>
              <a:t>No network connectivity required</a:t>
            </a:r>
          </a:p>
          <a:p>
            <a:pPr lvl="1"/>
            <a:r>
              <a:rPr lang="en-US" sz="2400" dirty="0" smtClean="0"/>
              <a:t>Air-gapped network FTW!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700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S Courseware Template v1.0">
  <a:themeElements>
    <a:clrScheme name="SANS Courseware Template v1.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ANS Courseware Template v1.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NS Courseware Template v1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S Courseware Template v1.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S Courseware Template v1.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S Courseware Template v1.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S Courseware Template v1.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S Courseware Template v1.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S Courseware Template v1.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SANS Courseware Template v1.0</Template>
  <TotalTime>179498</TotalTime>
  <Words>1254</Words>
  <Application>Microsoft Macintosh PowerPoint</Application>
  <PresentationFormat>On-screen Show (4:3)</PresentationFormat>
  <Paragraphs>175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SANS Courseware Template v1.0</vt:lpstr>
      <vt:lpstr>USB Reloaded: The Teensy Attack</vt:lpstr>
      <vt:lpstr>A Quick Note</vt:lpstr>
      <vt:lpstr>It's Baaaaack</vt:lpstr>
      <vt:lpstr>There's More Than  One Way to Do it</vt:lpstr>
      <vt:lpstr>Which is Which?</vt:lpstr>
      <vt:lpstr>Meet Teensy</vt:lpstr>
      <vt:lpstr>How Much Data  Can a Teensy Store?</vt:lpstr>
      <vt:lpstr>Keyboard vs. Keyboard</vt:lpstr>
      <vt:lpstr>What can you do  With Keystrokes?</vt:lpstr>
      <vt:lpstr>What This Means</vt:lpstr>
      <vt:lpstr>How Bad Could it Be?</vt:lpstr>
      <vt:lpstr>Let's Play… Will it PWN?</vt:lpstr>
      <vt:lpstr>Meet Beensii</vt:lpstr>
      <vt:lpstr>Ubuntu Linux Server 11.10:  Will it PWN?</vt:lpstr>
      <vt:lpstr>It PWNs!</vt:lpstr>
      <vt:lpstr>FreeBSD 9.0: Will it PWN?</vt:lpstr>
      <vt:lpstr>It PWNS!</vt:lpstr>
      <vt:lpstr>Fedora Linux 16:  Will it PWN?</vt:lpstr>
      <vt:lpstr>It PWNs!</vt:lpstr>
      <vt:lpstr>Windows 7: Will it PWN?</vt:lpstr>
      <vt:lpstr>It PWNs!</vt:lpstr>
      <vt:lpstr>Mac OS X Lion: Will it PWN?</vt:lpstr>
      <vt:lpstr>It PWNs!</vt:lpstr>
      <vt:lpstr>OpenBSD 5.0: Will it PWN?</vt:lpstr>
      <vt:lpstr>It PWNs!!</vt:lpstr>
      <vt:lpstr>Mitigation Options</vt:lpstr>
      <vt:lpstr>Beensii Strikes Again</vt:lpstr>
      <vt:lpstr>More Mitigation Options</vt:lpstr>
      <vt:lpstr>Mitigation Continued</vt:lpstr>
      <vt:lpstr>References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zadias</dc:creator>
  <dc:description>processed_11.01.10.rlr
processed_08.04.10.rlr
cooked 100209 rmw
10/20/09: minor typo generates rev1 kwc</dc:description>
  <cp:lastModifiedBy>Eric Conrad</cp:lastModifiedBy>
  <cp:revision>1306</cp:revision>
  <dcterms:created xsi:type="dcterms:W3CDTF">2003-10-14T20:59:56Z</dcterms:created>
  <dcterms:modified xsi:type="dcterms:W3CDTF">2012-03-23T16:09:46Z</dcterms:modified>
</cp:coreProperties>
</file>